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8" r:id="rId1"/>
  </p:sldMasterIdLst>
  <p:notesMasterIdLst>
    <p:notesMasterId r:id="rId3"/>
  </p:notesMasterIdLst>
  <p:sldIdLst>
    <p:sldId id="275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mame" initials="o" lastIdx="1" clrIdx="0">
    <p:extLst>
      <p:ext uri="{19B8F6BF-5375-455C-9EA6-DF929625EA0E}">
        <p15:presenceInfo xmlns:p15="http://schemas.microsoft.com/office/powerpoint/2012/main" userId="omam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CA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1"/>
    <p:restoredTop sz="95652"/>
  </p:normalViewPr>
  <p:slideViewPr>
    <p:cSldViewPr snapToGrid="0" snapToObjects="1">
      <p:cViewPr>
        <p:scale>
          <a:sx n="82" d="100"/>
          <a:sy n="82" d="100"/>
        </p:scale>
        <p:origin x="834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215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215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C4E1B2B8-7BA3-214B-85CA-63706CDCAF44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73300" y="1252538"/>
            <a:ext cx="2341563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7" tIns="46003" rIns="92007" bIns="460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20"/>
            <a:ext cx="5510530" cy="3945742"/>
          </a:xfrm>
          <a:prstGeom prst="rect">
            <a:avLst/>
          </a:prstGeom>
        </p:spPr>
        <p:txBody>
          <a:bodyPr vert="horz" lIns="92007" tIns="46003" rIns="92007" bIns="46003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8086"/>
            <a:ext cx="2984871" cy="5022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8086"/>
            <a:ext cx="2984871" cy="5022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D25FDA58-352C-9F4F-9094-F27FFC4E95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3281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5FDA58-352C-9F4F-9094-F27FFC4E95C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408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5CE8-A4D1-7142-99C6-4601357315E4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5158-17F6-614F-B5C8-471B803E1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960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5CE8-A4D1-7142-99C6-4601357315E4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5158-17F6-614F-B5C8-471B803E1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7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5CE8-A4D1-7142-99C6-4601357315E4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5158-17F6-614F-B5C8-471B803E1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499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5CE8-A4D1-7142-99C6-4601357315E4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5158-17F6-614F-B5C8-471B803E1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176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5CE8-A4D1-7142-99C6-4601357315E4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5158-17F6-614F-B5C8-471B803E1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179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5CE8-A4D1-7142-99C6-4601357315E4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5158-17F6-614F-B5C8-471B803E1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22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5CE8-A4D1-7142-99C6-4601357315E4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5158-17F6-614F-B5C8-471B803E1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4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5CE8-A4D1-7142-99C6-4601357315E4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5158-17F6-614F-B5C8-471B803E1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42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5CE8-A4D1-7142-99C6-4601357315E4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5158-17F6-614F-B5C8-471B803E1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70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5CE8-A4D1-7142-99C6-4601357315E4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5158-17F6-614F-B5C8-471B803E1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81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15CE8-A4D1-7142-99C6-4601357315E4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15158-17F6-614F-B5C8-471B803E1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380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15CE8-A4D1-7142-99C6-4601357315E4}" type="datetimeFigureOut">
              <a:rPr kumimoji="1" lang="ja-JP" altLang="en-US" smtClean="0"/>
              <a:t>2023/1/18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15158-17F6-614F-B5C8-471B803E1F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2138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ublicdomainq.net/mother-baby-transport-brother-0004036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openxmlformats.org/officeDocument/2006/relationships/hyperlink" Target="https://publicdomainq.net/toy-duck-0010523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hachohan81.blog133.fc2.com/blog-entry-355.html" TargetMode="External"/><Relationship Id="rId11" Type="http://schemas.openxmlformats.org/officeDocument/2006/relationships/image" Target="../media/image5.png"/><Relationship Id="rId5" Type="http://schemas.openxmlformats.org/officeDocument/2006/relationships/image" Target="../media/image2.gif"/><Relationship Id="rId10" Type="http://schemas.openxmlformats.org/officeDocument/2006/relationships/hyperlink" Target="https://publicdomainq.net/teddy-bear-little-girl-0005841/" TargetMode="External"/><Relationship Id="rId4" Type="http://schemas.microsoft.com/office/2007/relationships/hdphoto" Target="../media/hdphoto1.wdp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rgbClr val="FFC000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9DEB17-E9F0-D34A-9391-EE08366BB5E0}"/>
              </a:ext>
            </a:extLst>
          </p:cNvPr>
          <p:cNvSpPr txBox="1"/>
          <p:nvPr/>
        </p:nvSpPr>
        <p:spPr>
          <a:xfrm>
            <a:off x="1233916" y="8535877"/>
            <a:ext cx="442562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ja-JP" sz="14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</a:t>
            </a: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ja-JP" sz="14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催</a:t>
            </a: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：ドロップインほっとほっと</a:t>
            </a:r>
            <a:endParaRPr lang="en-US" altLang="ja-JP" sz="1400" b="1" dirty="0">
              <a:solidFill>
                <a:schemeClr val="accent6">
                  <a:lumMod val="7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申し込みはショートメールで　　０８０－１１２２－２９６９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　　　　　　　　　　　　　　　　能津恵子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住所・氏名・子どもの名前・月齢をお知らせください　　　　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2">
            <a:extLst>
              <a:ext uri="{FF2B5EF4-FFF2-40B4-BE49-F238E27FC236}">
                <a16:creationId xmlns:a16="http://schemas.microsoft.com/office/drawing/2014/main" id="{3B1AFEE7-C78B-5548-BDAD-6503C8C3DE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3815" y="1051904"/>
            <a:ext cx="6407223" cy="1653675"/>
          </a:xfrm>
          <a:prstGeom prst="rect">
            <a:avLst/>
          </a:prstGeom>
          <a:solidFill>
            <a:srgbClr val="F49391">
              <a:alpha val="50196"/>
            </a:srgbClr>
          </a:solidFill>
          <a:ln w="5715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square" lIns="74295" tIns="0" rIns="74295" bIns="0" numCol="1" anchor="ctr" anchorCtr="0" compatLnSpc="1">
            <a:prstTxWarp prst="textNoShape">
              <a:avLst/>
            </a:prstTxWarp>
          </a:bodyPr>
          <a:lstStyle/>
          <a:p>
            <a:pPr defTabSz="91432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28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    </a:t>
            </a:r>
            <a:r>
              <a:rPr kumimoji="0" lang="ja-JP" altLang="en-US" sz="4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ねえねえ聞かせて！　　</a:t>
            </a:r>
            <a:endParaRPr kumimoji="0" lang="en-US" altLang="ja-JP" sz="44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defTabSz="91432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44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ママの声</a:t>
            </a:r>
            <a:r>
              <a:rPr kumimoji="0" lang="ja-JP" altLang="en-US" sz="4000" b="1" dirty="0">
                <a:solidFill>
                  <a:prstClr val="black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　</a:t>
            </a:r>
            <a:endParaRPr kumimoji="0" lang="ja-JP" altLang="ja-JP" sz="4000" b="1" dirty="0">
              <a:solidFill>
                <a:prstClr val="black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18434BD5-4C69-4E4D-AF5F-ED57BB71884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545812" flipH="1">
            <a:off x="5935646" y="1387365"/>
            <a:ext cx="608538" cy="1143121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470765-9767-D042-8E3B-BFD7732CC074}"/>
              </a:ext>
            </a:extLst>
          </p:cNvPr>
          <p:cNvSpPr txBox="1"/>
          <p:nvPr/>
        </p:nvSpPr>
        <p:spPr>
          <a:xfrm>
            <a:off x="544530" y="2804497"/>
            <a:ext cx="5999654" cy="2151038"/>
          </a:xfrm>
          <a:prstGeom prst="rect">
            <a:avLst/>
          </a:prstGeom>
          <a:ln w="76200">
            <a:solidFill>
              <a:schemeClr val="tx2">
                <a:lumMod val="20000"/>
                <a:lumOff val="80000"/>
              </a:schemeClr>
            </a:solidFill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対　象：　</a:t>
            </a:r>
            <a:r>
              <a:rPr lang="ja-JP" altLang="en-US" sz="20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乳幼児を子育て中のママ</a:t>
            </a: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会　場：　産業振興センター　保育室</a:t>
            </a:r>
            <a:endParaRPr lang="en-US" altLang="ja-JP" dirty="0">
              <a:solidFill>
                <a:schemeClr val="tx1"/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参加費</a:t>
            </a: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：</a:t>
            </a:r>
            <a:r>
              <a:rPr lang="ja-JP" altLang="en-US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無料</a:t>
            </a:r>
            <a:endParaRPr lang="en-US" altLang="ja-JP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定</a:t>
            </a:r>
            <a:r>
              <a:rPr lang="ja-JP" altLang="en-US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員：</a:t>
            </a:r>
            <a:r>
              <a:rPr lang="ja-JP" altLang="en-US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１０名子育てひろばの中でお茶を飲みながら</a:t>
            </a:r>
            <a:r>
              <a:rPr lang="ja-JP" altLang="en-US" sz="16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endParaRPr lang="en-US" altLang="ja-JP" sz="16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日</a:t>
            </a:r>
            <a:r>
              <a:rPr lang="ja-JP" altLang="en-US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ja-JP" altLang="ja-JP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程：</a:t>
            </a:r>
            <a:r>
              <a:rPr lang="ja-JP" altLang="en-US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２月１５日（水）１０：３０～１２：００</a:t>
            </a:r>
            <a:endParaRPr lang="ja-JP" altLang="ja-JP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4D6CD380-DB3C-4F4A-AC12-1B9FC4531C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32257"/>
              </p:ext>
            </p:extLst>
          </p:nvPr>
        </p:nvGraphicFramePr>
        <p:xfrm>
          <a:off x="630877" y="6128829"/>
          <a:ext cx="5376818" cy="2265111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376818">
                  <a:extLst>
                    <a:ext uri="{9D8B030D-6E8A-4147-A177-3AD203B41FA5}">
                      <a16:colId xmlns:a16="http://schemas.microsoft.com/office/drawing/2014/main" val="1965711225"/>
                    </a:ext>
                  </a:extLst>
                </a:gridCol>
              </a:tblGrid>
              <a:tr h="22651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西田奈穂子</a:t>
                      </a:r>
                      <a:endParaRPr kumimoji="1" lang="en-US" altLang="ja-JP" sz="1200" b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子ども家庭リソースセンター所属</a:t>
                      </a:r>
                      <a:r>
                        <a:rPr kumimoji="1" lang="en-US" altLang="ja-JP" sz="10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NP-J</a:t>
                      </a:r>
                      <a:r>
                        <a:rPr kumimoji="1" lang="ja-JP" altLang="en-US" sz="10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認定</a:t>
                      </a:r>
                      <a:r>
                        <a:rPr kumimoji="1" lang="ja-JP" altLang="ja-JP" sz="10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ファシリテーター</a:t>
                      </a:r>
                      <a:endParaRPr kumimoji="1" lang="en-US" altLang="ja-JP" sz="1000" b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ja-JP" sz="10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カナダで生まれた、就学前の家族が「我が家らしい子育て」をみつける</a:t>
                      </a:r>
                      <a:r>
                        <a:rPr kumimoji="1" lang="en-US" altLang="ja-JP" sz="10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NP</a:t>
                      </a:r>
                      <a:r>
                        <a:rPr kumimoji="1" lang="ja-JP" altLang="en-US" sz="10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（</a:t>
                      </a:r>
                      <a:r>
                        <a:rPr kumimoji="1" lang="ja-JP" altLang="ja-JP" sz="10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ノーバディズ・パーフェクト・プログラム</a:t>
                      </a:r>
                      <a:r>
                        <a:rPr kumimoji="1" lang="ja-JP" altLang="en-US" sz="10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）実施しています</a:t>
                      </a:r>
                      <a:endParaRPr kumimoji="1" lang="en-US" altLang="ja-JP" sz="1000" b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子どもと家族支援研究センター</a:t>
                      </a:r>
                      <a:r>
                        <a:rPr kumimoji="1" lang="en-US" altLang="ja-JP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FS</a:t>
                      </a:r>
                      <a:r>
                        <a:rPr kumimoji="1" lang="ja-JP" alt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  <a:cs typeface="+mn-cs"/>
                        </a:rPr>
                        <a:t>プログラム～はじめの一歩～認定ファシリテーター</a:t>
                      </a:r>
                      <a:endParaRPr kumimoji="1" lang="ja-JP" altLang="ja-JP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KKI</a:t>
                      </a:r>
                      <a:r>
                        <a:rPr kumimoji="1" lang="ja-JP" altLang="en-US" sz="10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</a:t>
                      </a:r>
                      <a:r>
                        <a:rPr kumimoji="1" lang="en-US" altLang="ja-JP" sz="11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BP1</a:t>
                      </a:r>
                      <a:r>
                        <a:rPr kumimoji="1" lang="ja-JP" altLang="en-US" sz="11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認定ファシリテーター　　</a:t>
                      </a:r>
                      <a:endParaRPr kumimoji="1" lang="en-US" altLang="ja-JP" sz="1100" b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　　　　　　　　　　　　　　　　</a:t>
                      </a:r>
                      <a:r>
                        <a:rPr kumimoji="1" lang="ja-JP" altLang="en-US" sz="11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幼児</a:t>
                      </a:r>
                      <a:r>
                        <a:rPr kumimoji="1" lang="ja-JP" altLang="en-US" sz="1100" b="0" u="none" strike="noStrike" kern="1200" cap="none" spc="0" normalizeH="0" baseline="0" noProof="0">
                          <a:ln>
                            <a:noFill/>
                          </a:ln>
                          <a:effectLst/>
                          <a:uLnTx/>
                          <a:uFillTx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視野体験</a:t>
                      </a:r>
                      <a:endParaRPr kumimoji="1" lang="en-US" altLang="ja-JP" sz="1100" b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　　　　　　　　　　　　　　　　　　自分への贈り物　セルフケアバッグ作りも出来ますよ</a:t>
                      </a:r>
                      <a:endParaRPr kumimoji="1" lang="en-US" altLang="ja-JP" sz="1100" b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  <a:latin typeface="HGP創英角ﾎﾟｯﾌﾟ体" panose="040B0A00000000000000" pitchFamily="50" charset="-128"/>
                          <a:ea typeface="HGP創英角ﾎﾟｯﾌﾟ体" panose="040B0A00000000000000" pitchFamily="50" charset="-128"/>
                        </a:rPr>
                        <a:t>　　　　　　　　　　　　　　　　　　　　　　　　　　　　　　　　　♡お声がけくださいね♡</a:t>
                      </a:r>
                      <a:endParaRPr kumimoji="1" lang="en-US" altLang="ja-JP" sz="1100" b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  <a:latin typeface="HGP創英角ﾎﾟｯﾌﾟ体" panose="040B0A00000000000000" pitchFamily="50" charset="-128"/>
                        <a:ea typeface="HGP創英角ﾎﾟｯﾌﾟ体" panose="040B0A00000000000000" pitchFamily="50" charset="-128"/>
                      </a:endParaRPr>
                    </a:p>
                  </a:txBody>
                  <a:tcPr>
                    <a:solidFill>
                      <a:schemeClr val="accent6">
                        <a:tint val="2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785993"/>
                  </a:ext>
                </a:extLst>
              </a:tr>
            </a:tbl>
          </a:graphicData>
        </a:graphic>
      </p:graphicFrame>
      <p:sp>
        <p:nvSpPr>
          <p:cNvPr id="22" name="円形吹き出し 21">
            <a:extLst>
              <a:ext uri="{FF2B5EF4-FFF2-40B4-BE49-F238E27FC236}">
                <a16:creationId xmlns:a16="http://schemas.microsoft.com/office/drawing/2014/main" id="{D8042DD2-5DED-CA44-BDB1-AC0E7B597B6A}"/>
              </a:ext>
            </a:extLst>
          </p:cNvPr>
          <p:cNvSpPr/>
          <p:nvPr/>
        </p:nvSpPr>
        <p:spPr>
          <a:xfrm>
            <a:off x="2331721" y="4965734"/>
            <a:ext cx="4389318" cy="1470659"/>
          </a:xfrm>
          <a:prstGeom prst="wedgeEllipseCallout">
            <a:avLst>
              <a:gd name="adj1" fmla="val -60425"/>
              <a:gd name="adj2" fmla="val 45413"/>
            </a:avLst>
          </a:prstGeom>
          <a:ln w="19050">
            <a:solidFill>
              <a:schemeClr val="accent6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r>
              <a:rPr lang="ja-JP" altLang="en-US" sz="1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ねえねえ、こんな時どうしてる？</a:t>
            </a:r>
            <a:endParaRPr lang="en-US" altLang="ja-JP" sz="1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ねえねえカフェで、お話しながら　　　自分に合うやり方を見つけてみませんか？</a:t>
            </a:r>
            <a:endParaRPr lang="en-US" altLang="ja-JP" sz="12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12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安心して過ごせるようファシリテーターがお手伝いしています。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70DF2DB-8ED1-FB4F-A470-BF9FFAAE32A7}"/>
              </a:ext>
            </a:extLst>
          </p:cNvPr>
          <p:cNvSpPr txBox="1"/>
          <p:nvPr/>
        </p:nvSpPr>
        <p:spPr>
          <a:xfrm rot="21346525">
            <a:off x="638546" y="5818519"/>
            <a:ext cx="1865543" cy="2769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1200" dirty="0">
                <a:solidFill>
                  <a:schemeClr val="accent4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  <a:r>
              <a:rPr lang="ja-JP" altLang="en-US" sz="1200" dirty="0">
                <a:solidFill>
                  <a:schemeClr val="bg1"/>
                </a:solidFill>
                <a:latin typeface="Hiragino Maru Gothic Pro W4" panose="020F0400000000000000" pitchFamily="34" charset="-128"/>
                <a:ea typeface="Hiragino Maru Gothic Pro W4" panose="020F0400000000000000" pitchFamily="34" charset="-128"/>
              </a:rPr>
              <a:t>ファシリテーター紹介</a:t>
            </a:r>
            <a:endParaRPr lang="en-US" altLang="ja-JP" sz="1100" dirty="0">
              <a:solidFill>
                <a:schemeClr val="bg1"/>
              </a:solidFill>
              <a:latin typeface="Hiragino Maru Gothic Pro W4" panose="020F0400000000000000" pitchFamily="34" charset="-128"/>
              <a:ea typeface="Hiragino Maru Gothic Pro W4" panose="020F0400000000000000" pitchFamily="34" charset="-128"/>
            </a:endParaRPr>
          </a:p>
        </p:txBody>
      </p:sp>
      <p:sp>
        <p:nvSpPr>
          <p:cNvPr id="23" name="吹き出し: 円形 22">
            <a:extLst>
              <a:ext uri="{FF2B5EF4-FFF2-40B4-BE49-F238E27FC236}">
                <a16:creationId xmlns:a16="http://schemas.microsoft.com/office/drawing/2014/main" id="{EFC394B8-BBAE-4219-AE07-42507A4CBA2C}"/>
              </a:ext>
            </a:extLst>
          </p:cNvPr>
          <p:cNvSpPr/>
          <p:nvPr/>
        </p:nvSpPr>
        <p:spPr>
          <a:xfrm>
            <a:off x="274332" y="1127320"/>
            <a:ext cx="1072148" cy="655576"/>
          </a:xfrm>
          <a:prstGeom prst="wedgeEllipseCallout">
            <a:avLst>
              <a:gd name="adj1" fmla="val 41940"/>
              <a:gd name="adj2" fmla="val 30734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0951E738-8D7C-4D8F-8A67-DDE8CA4676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70735" y="214662"/>
            <a:ext cx="3058265" cy="717552"/>
          </a:xfrm>
          <a:prstGeom prst="rect">
            <a:avLst/>
          </a:prstGeom>
        </p:spPr>
      </p:pic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D776AD58-FCE1-4721-9A51-16B39B1426BD}"/>
              </a:ext>
            </a:extLst>
          </p:cNvPr>
          <p:cNvSpPr/>
          <p:nvPr/>
        </p:nvSpPr>
        <p:spPr>
          <a:xfrm>
            <a:off x="3429000" y="134414"/>
            <a:ext cx="2784232" cy="859059"/>
          </a:xfrm>
          <a:prstGeom prst="roundRect">
            <a:avLst/>
          </a:prstGeom>
          <a:noFill/>
          <a:ln w="38100"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C48364B-EB61-4745-A154-67473CEEE996}"/>
              </a:ext>
            </a:extLst>
          </p:cNvPr>
          <p:cNvSpPr txBox="1"/>
          <p:nvPr/>
        </p:nvSpPr>
        <p:spPr>
          <a:xfrm>
            <a:off x="3429000" y="299225"/>
            <a:ext cx="29915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i="1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ねえねえカフェ　　　</a:t>
            </a:r>
            <a:endParaRPr kumimoji="1" lang="en-US" altLang="ja-JP" sz="3200" i="1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9FFAE39D-EF51-4C62-BA5C-E455711EB9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5489091" y="7993483"/>
            <a:ext cx="1094577" cy="1470660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69A0D6E9-0642-4D34-AD87-F84918B5F93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837473B0-CC2E-450A-ABE3-18F120FF3D39}">
                <a1611:picAttrSrcUrl xmlns:a1611="http://schemas.microsoft.com/office/drawing/2016/11/main" r:id="rId10"/>
              </a:ext>
            </a:extLst>
          </a:blip>
          <a:stretch>
            <a:fillRect/>
          </a:stretch>
        </p:blipFill>
        <p:spPr>
          <a:xfrm>
            <a:off x="172872" y="5229545"/>
            <a:ext cx="743315" cy="1206848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55199AC3-61F8-4CA9-B2C8-68B847ECF01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837473B0-CC2E-450A-ABE3-18F120FF3D39}">
                <a1611:picAttrSrcUrl xmlns:a1611="http://schemas.microsoft.com/office/drawing/2016/11/main" r:id="rId12"/>
              </a:ext>
            </a:extLst>
          </a:blip>
          <a:stretch>
            <a:fillRect/>
          </a:stretch>
        </p:blipFill>
        <p:spPr>
          <a:xfrm rot="20126216" flipH="1">
            <a:off x="39453" y="8429867"/>
            <a:ext cx="1026133" cy="1033256"/>
          </a:xfrm>
          <a:prstGeom prst="rect">
            <a:avLst/>
          </a:prstGeom>
        </p:spPr>
      </p:pic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E53FCB2C-1D22-359E-7E56-9814837C2C0F}"/>
              </a:ext>
            </a:extLst>
          </p:cNvPr>
          <p:cNvSpPr/>
          <p:nvPr/>
        </p:nvSpPr>
        <p:spPr>
          <a:xfrm>
            <a:off x="172873" y="9464143"/>
            <a:ext cx="6548166" cy="3074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この事業は中野区社会福祉協議会～地域活動いきいき募金～からの配分を受けておこなわれています</a:t>
            </a:r>
          </a:p>
        </p:txBody>
      </p:sp>
      <p:sp>
        <p:nvSpPr>
          <p:cNvPr id="2" name="吹き出し: 円形 1">
            <a:extLst>
              <a:ext uri="{FF2B5EF4-FFF2-40B4-BE49-F238E27FC236}">
                <a16:creationId xmlns:a16="http://schemas.microsoft.com/office/drawing/2014/main" id="{21623F1C-3C64-2C55-8128-D55469859E3D}"/>
              </a:ext>
            </a:extLst>
          </p:cNvPr>
          <p:cNvSpPr/>
          <p:nvPr/>
        </p:nvSpPr>
        <p:spPr>
          <a:xfrm>
            <a:off x="2217107" y="7519453"/>
            <a:ext cx="3605333" cy="743887"/>
          </a:xfrm>
          <a:prstGeom prst="wedgeEllipseCallout">
            <a:avLst>
              <a:gd name="adj1" fmla="val -48419"/>
              <a:gd name="adj2" fmla="val -10725"/>
            </a:avLst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FB0374D-A043-C882-AE5A-9C0C9094DCBA}"/>
              </a:ext>
            </a:extLst>
          </p:cNvPr>
          <p:cNvSpPr txBox="1"/>
          <p:nvPr/>
        </p:nvSpPr>
        <p:spPr>
          <a:xfrm>
            <a:off x="4633645" y="3164440"/>
            <a:ext cx="191053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ねぇねぇカフェ</a:t>
            </a:r>
            <a:r>
              <a:rPr kumimoji="1" lang="ja-JP" altLang="en-US" sz="1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　　　　　</a:t>
            </a:r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お話しましょう</a:t>
            </a:r>
            <a:endParaRPr kumimoji="1" lang="en-US" altLang="ja-JP" sz="20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16" name="吹き出し: 円形 15">
            <a:extLst>
              <a:ext uri="{FF2B5EF4-FFF2-40B4-BE49-F238E27FC236}">
                <a16:creationId xmlns:a16="http://schemas.microsoft.com/office/drawing/2014/main" id="{898609BC-2F4F-0125-B645-A65027732F66}"/>
              </a:ext>
            </a:extLst>
          </p:cNvPr>
          <p:cNvSpPr/>
          <p:nvPr/>
        </p:nvSpPr>
        <p:spPr>
          <a:xfrm>
            <a:off x="4633644" y="2890639"/>
            <a:ext cx="1910539" cy="1252933"/>
          </a:xfrm>
          <a:prstGeom prst="wedgeEllipseCallout">
            <a:avLst>
              <a:gd name="adj1" fmla="val -50409"/>
              <a:gd name="adj2" fmla="val 56970"/>
            </a:avLst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539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1032</TotalTime>
  <Words>218</Words>
  <Application>Microsoft Office PowerPoint</Application>
  <PresentationFormat>A4 210 x 297 mm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BIZ UDPゴシック</vt:lpstr>
      <vt:lpstr>HGPｺﾞｼｯｸE</vt:lpstr>
      <vt:lpstr>HGP創英角ﾎﾟｯﾌﾟ体</vt:lpstr>
      <vt:lpstr>HGSｺﾞｼｯｸE</vt:lpstr>
      <vt:lpstr>HG丸ｺﾞｼｯｸM-PRO</vt:lpstr>
      <vt:lpstr>HG創英角ﾎﾟｯﾌﾟ体</vt:lpstr>
      <vt:lpstr>Hiragino Maru Gothic Pro W4</vt:lpstr>
      <vt:lpstr>游ゴシック</vt:lpstr>
      <vt:lpstr>Arial</vt:lpstr>
      <vt:lpstr>Calibri</vt:lpstr>
      <vt:lpstr>Calibri Light</vt:lpstr>
      <vt:lpstr>Office Theme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西田</dc:creator>
  <cp:lastModifiedBy>西田 奈穂子</cp:lastModifiedBy>
  <cp:revision>160</cp:revision>
  <cp:lastPrinted>2022-12-04T22:05:08Z</cp:lastPrinted>
  <dcterms:created xsi:type="dcterms:W3CDTF">2021-02-11T05:31:57Z</dcterms:created>
  <dcterms:modified xsi:type="dcterms:W3CDTF">2023-01-18T08:33:43Z</dcterms:modified>
</cp:coreProperties>
</file>